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71" r:id="rId3"/>
    <p:sldId id="304" r:id="rId4"/>
    <p:sldId id="275" r:id="rId5"/>
    <p:sldId id="276" r:id="rId6"/>
    <p:sldId id="257" r:id="rId7"/>
    <p:sldId id="267" r:id="rId8"/>
    <p:sldId id="268" r:id="rId9"/>
    <p:sldId id="266" r:id="rId10"/>
    <p:sldId id="259" r:id="rId11"/>
    <p:sldId id="260" r:id="rId12"/>
    <p:sldId id="277" r:id="rId13"/>
    <p:sldId id="272" r:id="rId14"/>
    <p:sldId id="258" r:id="rId15"/>
    <p:sldId id="265" r:id="rId16"/>
    <p:sldId id="261" r:id="rId17"/>
    <p:sldId id="278" r:id="rId18"/>
    <p:sldId id="262" r:id="rId19"/>
    <p:sldId id="269" r:id="rId20"/>
    <p:sldId id="273" r:id="rId21"/>
    <p:sldId id="279" r:id="rId22"/>
    <p:sldId id="263" r:id="rId23"/>
    <p:sldId id="270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55"/>
    <p:restoredTop sz="94643"/>
  </p:normalViewPr>
  <p:slideViewPr>
    <p:cSldViewPr snapToGrid="0">
      <p:cViewPr varScale="1">
        <p:scale>
          <a:sx n="100" d="100"/>
          <a:sy n="100" d="100"/>
        </p:scale>
        <p:origin x="11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10CE9-DC11-C14B-9917-DB24BEA31FF0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7C2A2-A1C4-DA44-87D2-A0833F6F1F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5947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6EBF5A-106E-6907-6A8D-BD609A30FA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E52B160-596D-95F4-9D13-96CFF81EF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74FD85-CAD5-BE79-1D57-F812D105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7B8DD5-92E1-B3C3-9470-29FDD8025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2DB5E4-A00E-4F92-D911-5B72053EF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2153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1E88C6-D964-3A4C-9359-C2A0FA3AA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D28350C-ADD0-E32C-7126-7691D45468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E6BF83-A963-3FC7-34BC-CB6251C03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DE6468-2456-E4FC-3F92-E597B9AB5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A61A13-78F5-8B43-551C-F98BACC10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5976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9BC87E3-E15F-065C-6347-EFC3163D83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9FA3C1F-D482-4AEA-0970-547B2DBAF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5D1BD9-E307-E89C-1E3A-1B93ED03E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CD2B77-F7D0-A902-7E24-56E24DEC2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87394D-6379-AB6C-CDE9-2C665B37D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6253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27CADB-8D0B-C86C-D6B9-40AEF331D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FCD527-183B-F596-A015-F6B33D8DE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69151D-D2E6-8996-5B7C-08409C586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C2409-F35F-3EDE-C012-6A9FBE5A8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55CED7-50BE-876B-F765-66F28976D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6361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AFBA7E-0232-9FF1-FB74-089E1377F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367DAC1-7957-427B-128C-D3984B2C0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F52985-0785-3B9D-CE98-C245B5A74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4279BE-8F65-93F5-C3E4-27F9EA0A6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397B0D-BCF1-7276-C11F-B92874A0E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81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964F55-FB62-CD18-518C-691228DED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5A16A0-E0BA-E160-7556-2C61B4C45E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AF9469A-8226-2705-C1A3-4DB3C9E5D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7D53E7-E8AA-F5A5-F19B-078532A7B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480BC5-084D-464F-A9BA-6DC61CBD7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EE6CACF-9753-D3C1-E7CF-7D161511E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035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EBB02B-9126-1B7C-1A69-62C952489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AE6E1C-2FE1-570A-B287-6644B91AE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F44F61D-F688-C03C-CA1E-FC78F82D7F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9E6CEB2-2D53-083B-E600-B54A389D4A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D1BE358-C599-CC7E-6ECE-4832B1DA80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A65993F-CDF8-536A-5D0C-A43FE6127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5DCF210-6EBD-E51E-5ADA-299E121C1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46311FA-3449-9C0E-5B48-24423A11C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646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1C037-8046-9AEE-3E04-4219DEFB5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A8561D-0423-D812-1C9D-991509826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F0E5EEF-FCCB-722E-D87B-E85EFCE47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5F307CB-6328-703A-3839-CADB27244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41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7DABD03-D72A-9B56-EDEC-BB9B9DE43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2B84300-6CA8-48F1-85B4-C20ADA706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A40A4B2-C6F2-40C6-2B3B-585CA7A0B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156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277B9D-5608-4461-CA6D-E1E3BE737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034DA6-8A7C-C17B-7919-199FBC1C3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D43D79A-EFFA-2107-EE6B-63E9B7B358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98CF1C4-35FF-D357-9E26-53974393A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5677CD-233F-6699-648B-A493EE5A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C2D171F-6F9D-F8FC-A02B-E1629FCD1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40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BF6A34-A886-F52A-90A0-F71C84D54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BE60781-B5E5-9CF2-D5F5-AE8718F462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D16DA9E-C2EF-7026-C054-D607779ADD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8173A55-1122-3726-C172-E636C12F7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E8EA39E-1A3B-BCD7-17DA-455DF31A9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809CF22-ECD8-098E-B707-A8FDCD52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7770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929449D-2FB4-4F45-A685-DE3ADA80E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5603DF-5F9A-2C12-E834-E300D02E5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9BEE47-B8F3-F4E0-9E43-B84D2BE31B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B4E66-1586-9E48-9EBC-B33BC97F2807}" type="datetimeFigureOut">
              <a:rPr lang="de-DE" smtClean="0"/>
              <a:t>03.06.24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05CD1D-5B26-518C-457B-D902C0AB9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52B7FA-4B53-C66F-7988-1CE75C3A48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92F9E-817B-FA4E-8E5E-D7B3C026F9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961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104A73-B591-B648-F44D-957BE42C70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9950" y="1054100"/>
            <a:ext cx="10452100" cy="3471862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de-DE" dirty="0"/>
              <a:t>Fragebogen</a:t>
            </a:r>
            <a:r>
              <a:rPr lang="de-DE" sz="4800" dirty="0"/>
              <a:t> V2.0</a:t>
            </a:r>
            <a:br>
              <a:rPr lang="de-DE" sz="4800" dirty="0"/>
            </a:br>
            <a:r>
              <a:rPr lang="de-DE" sz="4800" i="1" dirty="0"/>
              <a:t>Wissen über Magen-Darm-</a:t>
            </a:r>
            <a:br>
              <a:rPr lang="de-DE" sz="4800" i="1" dirty="0"/>
            </a:br>
            <a:r>
              <a:rPr lang="de-DE" sz="4800" i="1" dirty="0"/>
              <a:t>Leber-Krankheiten </a:t>
            </a:r>
            <a:r>
              <a:rPr lang="de-DE" sz="4400" i="1" dirty="0"/>
              <a:t>in OÖ</a:t>
            </a:r>
            <a:endParaRPr lang="de-DE" sz="4800" i="1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0777A41-3EAB-8834-AC18-9121FFBE45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60938"/>
            <a:ext cx="9144000" cy="1655762"/>
          </a:xfrm>
        </p:spPr>
        <p:txBody>
          <a:bodyPr/>
          <a:lstStyle/>
          <a:p>
            <a:r>
              <a:rPr lang="de-DE" dirty="0"/>
              <a:t>Rainer Schöfl</a:t>
            </a:r>
          </a:p>
        </p:txBody>
      </p:sp>
    </p:spTree>
    <p:extLst>
      <p:ext uri="{BB962C8B-B14F-4D97-AF65-F5344CB8AC3E}">
        <p14:creationId xmlns:p14="http://schemas.microsoft.com/office/powerpoint/2010/main" val="234291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171700"/>
          </a:xfrm>
        </p:spPr>
        <p:txBody>
          <a:bodyPr>
            <a:normAutofit/>
          </a:bodyPr>
          <a:lstStyle/>
          <a:p>
            <a:r>
              <a:rPr lang="de-DE" sz="3600" dirty="0"/>
              <a:t>8 Infektiöse Gelbsucht kann man sich holen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1701"/>
            <a:ext cx="11353800" cy="4686298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am WC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beim Geschlechtsverkehr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durch gemeinsamen intravenösen Drogenkonsum - </a:t>
            </a:r>
            <a:r>
              <a:rPr lang="de-DE" sz="2400" dirty="0" err="1"/>
              <a:t>needle-sharing</a:t>
            </a:r>
            <a:r>
              <a:rPr lang="de-DE" sz="2400" dirty="0"/>
              <a:t>			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in den Tropen und Subtropen beim Essen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gegen Hepatitis A und B, nicht jedoch C und E gibt es eine hochwirksame Impfung 	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85792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171700"/>
          </a:xfrm>
        </p:spPr>
        <p:txBody>
          <a:bodyPr>
            <a:normAutofit/>
          </a:bodyPr>
          <a:lstStyle/>
          <a:p>
            <a:r>
              <a:rPr lang="de-DE" sz="3600" dirty="0"/>
              <a:t>9 Fettleber behandelt man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0300"/>
            <a:ext cx="11163300" cy="429259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mit Nikotinstopp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mit Sport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mit Psychotherapie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mit Kalorienreduktion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mit Akupunktur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04772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171700"/>
          </a:xfrm>
        </p:spPr>
        <p:txBody>
          <a:bodyPr>
            <a:normAutofit/>
          </a:bodyPr>
          <a:lstStyle/>
          <a:p>
            <a:r>
              <a:rPr lang="de-DE" sz="3600" dirty="0"/>
              <a:t>10 Leberfunktionen sind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0300"/>
            <a:ext cx="11239500" cy="429259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Ausscheidung von Medikamenten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Ausscheidung von Wasser,  Stickstoff und Harnsäure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Bildung der Blutgerinnungsfaktoren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Blutdruckregulation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Regelung des Schlaf-Wach-Rhythmus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	</a:t>
            </a:r>
          </a:p>
        </p:txBody>
      </p:sp>
    </p:spTree>
    <p:extLst>
      <p:ext uri="{BB962C8B-B14F-4D97-AF65-F5344CB8AC3E}">
        <p14:creationId xmlns:p14="http://schemas.microsoft.com/office/powerpoint/2010/main" val="488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171700"/>
          </a:xfrm>
        </p:spPr>
        <p:txBody>
          <a:bodyPr>
            <a:normAutofit/>
          </a:bodyPr>
          <a:lstStyle/>
          <a:p>
            <a:r>
              <a:rPr lang="de-DE" sz="3600" dirty="0"/>
              <a:t>11 Leberkrebs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1700"/>
            <a:ext cx="11264900" cy="458469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ist extrem selten (&lt;100 Fälle pro Jahr in Österreich)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entsteht fast immer nur in einer Leberzirrhose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ist generell ansteckend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halbjährliche Ultraschall-Untersuchungen und Bestimmung des Tumormarkers AFP würde eine frühe Diagnose mit 90% Heilungschance eröffnen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ist immer unheilbar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418282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171700"/>
          </a:xfrm>
        </p:spPr>
        <p:txBody>
          <a:bodyPr>
            <a:normAutofit/>
          </a:bodyPr>
          <a:lstStyle/>
          <a:p>
            <a:r>
              <a:rPr lang="de-DE" sz="3600" dirty="0"/>
              <a:t>12 Galleflüssigkeit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1700"/>
            <a:ext cx="11252200" cy="444499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reguliert den Blutzucker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unterstützt die Fettverdauung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führt Abfall (Medikamente, Gifte ...) aus der Leber in den Stuhl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steuert die Stimmung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hilft bei der Aufnahme fettlöslicher Vitamine aus dem Darm ins Blut			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129869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021B67-6C4C-C332-9CBA-02A1E2909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13 Gallensteine ...</a:t>
            </a:r>
            <a:endParaRPr lang="de-DE" sz="36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909AF6-B8A4-1CD1-4ABF-B8EC293B3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0900"/>
            <a:ext cx="11226800" cy="461009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müssen immer operiert werden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können durch Diät-Prozeduren zum Abgehen gebracht werden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machen sich manchmal durch </a:t>
            </a:r>
            <a:r>
              <a:rPr lang="de-DE" sz="2400" dirty="0" err="1"/>
              <a:t>kolikartige</a:t>
            </a:r>
            <a:r>
              <a:rPr lang="de-DE" sz="2400" dirty="0"/>
              <a:t> Schmerzen im rechten Oberbauch, Übelkeit und Fettunverträglichkeit bemerkbar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können in Gallenblase oder Gallengang sitzen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können durch Hungerkuren oder Schwangerschaften entstehen			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224668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171700"/>
          </a:xfrm>
        </p:spPr>
        <p:txBody>
          <a:bodyPr>
            <a:normAutofit/>
          </a:bodyPr>
          <a:lstStyle/>
          <a:p>
            <a:r>
              <a:rPr lang="de-DE" sz="3600" dirty="0"/>
              <a:t>14 die Bauchspeicheldrüse (Pankreas)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0299"/>
            <a:ext cx="11176000" cy="4279901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reguliert den Blutzucker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steuert maßgeblich den Cholesterinspiegel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hilft bei der Eiweißverdauung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ist der Schlüssel zur Fettverdauung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regelt die Eisenaufnahme ins Blut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150635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171700"/>
          </a:xfrm>
        </p:spPr>
        <p:txBody>
          <a:bodyPr>
            <a:normAutofit/>
          </a:bodyPr>
          <a:lstStyle/>
          <a:p>
            <a:r>
              <a:rPr lang="de-DE" sz="3600" dirty="0"/>
              <a:t>15 die Bauchspeicheldrüse (Pankreas)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0299"/>
            <a:ext cx="11353800" cy="4356101"/>
          </a:xfrm>
        </p:spPr>
        <p:txBody>
          <a:bodyPr>
            <a:normAutofit fontScale="925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kann sich akut entzünden, tlw. mit ernster Prognose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kann sich chronisch entzünden, tlw. mit Schmerzen und Funktionsverlust mit Durchfall, Gewichtsverlust und Diabetesentstehung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kann oft auf psychosomatischer Basis erkranken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die im Alter häufiger auftretenden Zysten können bösartig werden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Pankreaskarzinome soll man wegen der generell schlechten Prognose nie operieren		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203891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171700"/>
          </a:xfrm>
        </p:spPr>
        <p:txBody>
          <a:bodyPr>
            <a:normAutofit/>
          </a:bodyPr>
          <a:lstStyle/>
          <a:p>
            <a:r>
              <a:rPr lang="de-DE" sz="3600" dirty="0"/>
              <a:t>16 der Dünndarm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4399"/>
            <a:ext cx="11264900" cy="4572001"/>
          </a:xfrm>
        </p:spPr>
        <p:txBody>
          <a:bodyPr>
            <a:normAutofit fontScale="925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beherbergt wesentliche Teile des Immunsystems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ist ca. 1m lang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ist  nicht lebenswichtig, kann entfernt werden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kann durch Morbus Crohn oder durch Schmerzmittel (NSAR) geschädigt werden		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steuert mit dem Pankreas Sättigung, Hunger und Zuckerstoffwechsel				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 	o ?</a:t>
            </a:r>
          </a:p>
        </p:txBody>
      </p:sp>
    </p:spTree>
    <p:extLst>
      <p:ext uri="{BB962C8B-B14F-4D97-AF65-F5344CB8AC3E}">
        <p14:creationId xmlns:p14="http://schemas.microsoft.com/office/powerpoint/2010/main" val="378615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070099"/>
          </a:xfrm>
        </p:spPr>
        <p:txBody>
          <a:bodyPr>
            <a:normAutofit/>
          </a:bodyPr>
          <a:lstStyle/>
          <a:p>
            <a:r>
              <a:rPr lang="de-DE" sz="3600" dirty="0"/>
              <a:t>17 Zöliakie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1700"/>
            <a:ext cx="11150600" cy="4533899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ist eine harmlose Weizenunverträglichkeit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kleine Diätfehler sind nicht so tragisch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 err="1"/>
              <a:t>glutenarme</a:t>
            </a:r>
            <a:r>
              <a:rPr lang="de-DE" sz="2400" dirty="0"/>
              <a:t> Diät sollte von allen Erwachsenen (auch ohne Zöliakie) eingehalten werden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die Diagnose wird mit einer Blutuntersuchung auf Antikörper vermutet und durch eine Magenspiegelung mit </a:t>
            </a:r>
            <a:r>
              <a:rPr lang="de-DE" sz="2400" dirty="0" err="1"/>
              <a:t>Duodenalbiopsie</a:t>
            </a:r>
            <a:r>
              <a:rPr lang="de-DE" sz="2400" dirty="0"/>
              <a:t> bewiesen oder widerlegt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eine streng glutenfreie Diät ohne Weizen, Gerste und Roggen macht 95% der von Zöliakie Betroffenen lebenslang beschwerdefrei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352688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D3066CB-CAA9-39F4-5D05-9AFDD542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Deckblatt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BB9EBCB-5CD2-7EBA-289B-E84A191E5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Probandennummer				</a:t>
            </a:r>
            <a:r>
              <a:rPr lang="de-DE" sz="2000" dirty="0"/>
              <a:t>(nicht ausfüllen)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Geschlecht			o m		o </a:t>
            </a:r>
            <a:r>
              <a:rPr lang="de-DE" sz="2400" dirty="0" err="1"/>
              <a:t>w</a:t>
            </a: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Alter</a:t>
            </a:r>
          </a:p>
        </p:txBody>
      </p:sp>
      <p:sp>
        <p:nvSpPr>
          <p:cNvPr id="2" name="Rahmen 1">
            <a:extLst>
              <a:ext uri="{FF2B5EF4-FFF2-40B4-BE49-F238E27FC236}">
                <a16:creationId xmlns:a16="http://schemas.microsoft.com/office/drawing/2014/main" id="{5F789DD2-2560-FC71-1726-E45C6AE2356F}"/>
              </a:ext>
            </a:extLst>
          </p:cNvPr>
          <p:cNvSpPr/>
          <p:nvPr/>
        </p:nvSpPr>
        <p:spPr>
          <a:xfrm>
            <a:off x="4140200" y="5003800"/>
            <a:ext cx="1308100" cy="1155700"/>
          </a:xfrm>
          <a:prstGeom prst="frame">
            <a:avLst>
              <a:gd name="adj1" fmla="val 151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" name="Rahmen 2">
            <a:extLst>
              <a:ext uri="{FF2B5EF4-FFF2-40B4-BE49-F238E27FC236}">
                <a16:creationId xmlns:a16="http://schemas.microsoft.com/office/drawing/2014/main" id="{D2C98E7F-0E31-D5F4-4357-173519B3E282}"/>
              </a:ext>
            </a:extLst>
          </p:cNvPr>
          <p:cNvSpPr/>
          <p:nvPr/>
        </p:nvSpPr>
        <p:spPr>
          <a:xfrm>
            <a:off x="4140200" y="1454944"/>
            <a:ext cx="1308100" cy="1155700"/>
          </a:xfrm>
          <a:prstGeom prst="frame">
            <a:avLst>
              <a:gd name="adj1" fmla="val 151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63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83833"/>
          </a:xfrm>
        </p:spPr>
        <p:txBody>
          <a:bodyPr>
            <a:normAutofit/>
          </a:bodyPr>
          <a:lstStyle/>
          <a:p>
            <a:r>
              <a:rPr lang="de-DE" sz="3600" dirty="0"/>
              <a:t>18 wenn Essen nicht vertragen wird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3834"/>
            <a:ext cx="11353800" cy="5174165"/>
          </a:xfrm>
        </p:spPr>
        <p:txBody>
          <a:bodyPr>
            <a:normAutofit fontScale="925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Laktoseintoleranz (Milchzuckerunverträglichkeit) ist (wie Fruktose- und Sorbit-Intoleranz) harmlos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Nussallergie kann zu Kreislaufstillstand und Atemstillstand führen			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bei einer Histaminintoleranz verträgt man Fleisch nicht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Weizenunverträglichkeit und Zöliakie sind dasselbe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viel Fruktose enthalten Stein-, Kernobst und manche Fertigprodukte	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DE" sz="2400" dirty="0"/>
              <a:t>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19162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171700"/>
          </a:xfrm>
        </p:spPr>
        <p:txBody>
          <a:bodyPr>
            <a:normAutofit/>
          </a:bodyPr>
          <a:lstStyle/>
          <a:p>
            <a:r>
              <a:rPr lang="de-DE" sz="3600" dirty="0"/>
              <a:t>19 Stoffwechselkrankheiten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4399"/>
            <a:ext cx="11353800" cy="46736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der Cholesterinspiegel ist vorwiegend ernährungsbedingt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Serum-Cholesterin und Blutzucker sind wesentliche Treiber von Lungenerkrankungen	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hohe Harnsäurespiegel fördern Gicht und Nierenstein-Bildung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Diabetes 1 ist autoimmun, 2 durch Übergewicht und 3 durch Pankreaserkrankungen bedingt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Übergewicht, Fettleber und Dickdarmkrebs hängen zusammen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290594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171700"/>
          </a:xfrm>
        </p:spPr>
        <p:txBody>
          <a:bodyPr>
            <a:normAutofit/>
          </a:bodyPr>
          <a:lstStyle/>
          <a:p>
            <a:r>
              <a:rPr lang="de-DE" sz="3600" dirty="0"/>
              <a:t>20 der Dickdarm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4399"/>
            <a:ext cx="11353800" cy="4546601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einer von 20 von uns erkrankt an Dickdarmkrebs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Polypen sind oft gutartige Vorgänger von Dickdarmkrebs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 err="1"/>
              <a:t>Mb</a:t>
            </a:r>
            <a:r>
              <a:rPr lang="de-DE" sz="2400" dirty="0"/>
              <a:t>. Crohn und Colitis ulcerosa sind harmlose Darmentzündungen, die keine Behandlung brauchen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kann komplett entfernt werden, man bleibt lebensfähig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eine Divertikulitis muss immer rasch operiert werden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96250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171700"/>
          </a:xfrm>
        </p:spPr>
        <p:txBody>
          <a:bodyPr>
            <a:normAutofit/>
          </a:bodyPr>
          <a:lstStyle/>
          <a:p>
            <a:r>
              <a:rPr lang="de-DE" sz="3600"/>
              <a:t>21 Reizdarm </a:t>
            </a:r>
            <a:r>
              <a:rPr lang="de-DE" sz="3600" dirty="0"/>
              <a:t>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4399"/>
            <a:ext cx="11125200" cy="4330701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geht mit jahrelangen Bauchschmerzen, Blähungen, Durchfall oder Verstopfung einher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nachts verschwinden die Beschwerden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spricht gut auf Psychotherapie an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erhöht das Risiko für einen späten Dickdarmkrebs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verkürzt die Lebenserwartung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224112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084C8A5E-0BED-AC71-6322-5DD6B7187B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70" t="30811" r="22103"/>
          <a:stretch/>
        </p:blipFill>
        <p:spPr>
          <a:xfrm>
            <a:off x="1383957" y="5712"/>
            <a:ext cx="5906530" cy="6852287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34E7104A-60E1-D1CB-6F6E-FABF647D2EA1}"/>
              </a:ext>
            </a:extLst>
          </p:cNvPr>
          <p:cNvSpPr/>
          <p:nvPr/>
        </p:nvSpPr>
        <p:spPr>
          <a:xfrm>
            <a:off x="6413157" y="5325762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8ACE6F4-9449-01CB-AF40-505F79FFA10B}"/>
              </a:ext>
            </a:extLst>
          </p:cNvPr>
          <p:cNvSpPr/>
          <p:nvPr/>
        </p:nvSpPr>
        <p:spPr>
          <a:xfrm>
            <a:off x="6244280" y="6104237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7A38E12-E9F1-B211-186E-BB7099E01673}"/>
              </a:ext>
            </a:extLst>
          </p:cNvPr>
          <p:cNvSpPr/>
          <p:nvPr/>
        </p:nvSpPr>
        <p:spPr>
          <a:xfrm>
            <a:off x="7290487" y="2302476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2DE890E-5E83-5AE7-9182-81A2DD999805}"/>
              </a:ext>
            </a:extLst>
          </p:cNvPr>
          <p:cNvSpPr/>
          <p:nvPr/>
        </p:nvSpPr>
        <p:spPr>
          <a:xfrm>
            <a:off x="7290487" y="3200400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D02DA25-AD7B-A511-4741-DE00C88E2783}"/>
              </a:ext>
            </a:extLst>
          </p:cNvPr>
          <p:cNvSpPr/>
          <p:nvPr/>
        </p:nvSpPr>
        <p:spPr>
          <a:xfrm>
            <a:off x="926757" y="1128584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B2A7A6E-4172-3F8B-4A7C-F175B686491B}"/>
              </a:ext>
            </a:extLst>
          </p:cNvPr>
          <p:cNvSpPr/>
          <p:nvPr/>
        </p:nvSpPr>
        <p:spPr>
          <a:xfrm>
            <a:off x="914400" y="2442985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C7DB6ED-223F-9DD0-F7F7-73F45194DC6D}"/>
              </a:ext>
            </a:extLst>
          </p:cNvPr>
          <p:cNvSpPr/>
          <p:nvPr/>
        </p:nvSpPr>
        <p:spPr>
          <a:xfrm>
            <a:off x="926757" y="3188043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C368281-4952-C849-2E1D-346BE1DD89BB}"/>
              </a:ext>
            </a:extLst>
          </p:cNvPr>
          <p:cNvSpPr/>
          <p:nvPr/>
        </p:nvSpPr>
        <p:spPr>
          <a:xfrm>
            <a:off x="926757" y="3883673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20257F4-C925-C98B-191B-0172337E59C5}"/>
              </a:ext>
            </a:extLst>
          </p:cNvPr>
          <p:cNvSpPr/>
          <p:nvPr/>
        </p:nvSpPr>
        <p:spPr>
          <a:xfrm>
            <a:off x="914400" y="4641088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9F8478F-432E-65BD-262B-6A08263C14D1}"/>
              </a:ext>
            </a:extLst>
          </p:cNvPr>
          <p:cNvSpPr/>
          <p:nvPr/>
        </p:nvSpPr>
        <p:spPr>
          <a:xfrm>
            <a:off x="918517" y="5361901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A4B67A2-F168-2383-7C99-6F2B7EB3BC38}"/>
              </a:ext>
            </a:extLst>
          </p:cNvPr>
          <p:cNvSpPr txBox="1"/>
          <p:nvPr/>
        </p:nvSpPr>
        <p:spPr>
          <a:xfrm>
            <a:off x="8348701" y="1101924"/>
            <a:ext cx="376904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Tragen Sie die Zahl in den Kreis ein</a:t>
            </a:r>
          </a:p>
          <a:p>
            <a:endParaRPr lang="de-DE" sz="2000" dirty="0"/>
          </a:p>
          <a:p>
            <a:r>
              <a:rPr lang="de-DE" sz="2000" dirty="0"/>
              <a:t>  1 Speiseröhre</a:t>
            </a:r>
          </a:p>
          <a:p>
            <a:r>
              <a:rPr lang="de-DE" sz="2000" dirty="0"/>
              <a:t>  2 Magen</a:t>
            </a:r>
          </a:p>
          <a:p>
            <a:r>
              <a:rPr lang="de-DE" sz="2000" dirty="0"/>
              <a:t>  3 Dünndarm</a:t>
            </a:r>
          </a:p>
          <a:p>
            <a:r>
              <a:rPr lang="de-DE" sz="2000" dirty="0"/>
              <a:t>  4 Dickdarm</a:t>
            </a:r>
          </a:p>
          <a:p>
            <a:r>
              <a:rPr lang="de-DE" sz="2000" dirty="0"/>
              <a:t>  5 Wurmfortsatz</a:t>
            </a:r>
          </a:p>
          <a:p>
            <a:r>
              <a:rPr lang="de-DE" sz="2000" dirty="0"/>
              <a:t>  6 Mastdarm</a:t>
            </a:r>
          </a:p>
          <a:p>
            <a:r>
              <a:rPr lang="de-DE" sz="2000" dirty="0"/>
              <a:t>  7 After</a:t>
            </a:r>
          </a:p>
          <a:p>
            <a:r>
              <a:rPr lang="de-DE" sz="2000" dirty="0"/>
              <a:t>  8 Leber</a:t>
            </a:r>
          </a:p>
          <a:p>
            <a:r>
              <a:rPr lang="de-DE" sz="2000" dirty="0"/>
              <a:t>  9 Gallenblase</a:t>
            </a:r>
          </a:p>
          <a:p>
            <a:r>
              <a:rPr lang="de-DE" sz="2000" dirty="0"/>
              <a:t>10 Bauchspeicheldrüse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21E6F3D-66F4-E3FF-ACD3-BC58E7369FA9}"/>
              </a:ext>
            </a:extLst>
          </p:cNvPr>
          <p:cNvSpPr txBox="1"/>
          <p:nvPr/>
        </p:nvSpPr>
        <p:spPr>
          <a:xfrm>
            <a:off x="552544" y="117251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F0161FA-513E-B6CA-542F-640D77F2BCF1}"/>
              </a:ext>
            </a:extLst>
          </p:cNvPr>
          <p:cNvSpPr txBox="1"/>
          <p:nvPr/>
        </p:nvSpPr>
        <p:spPr>
          <a:xfrm>
            <a:off x="546934" y="249297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8E8ADB5-A1EE-425B-6024-DC105722A06F}"/>
              </a:ext>
            </a:extLst>
          </p:cNvPr>
          <p:cNvSpPr txBox="1"/>
          <p:nvPr/>
        </p:nvSpPr>
        <p:spPr>
          <a:xfrm>
            <a:off x="558956" y="3203834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6AA1ACD-7DD0-7110-B956-6D6E59CC6EE4}"/>
              </a:ext>
            </a:extLst>
          </p:cNvPr>
          <p:cNvSpPr txBox="1"/>
          <p:nvPr/>
        </p:nvSpPr>
        <p:spPr>
          <a:xfrm>
            <a:off x="546934" y="394009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475C730-4725-84D9-C468-9963DBC4FE4C}"/>
              </a:ext>
            </a:extLst>
          </p:cNvPr>
          <p:cNvSpPr txBox="1"/>
          <p:nvPr/>
        </p:nvSpPr>
        <p:spPr>
          <a:xfrm>
            <a:off x="550140" y="46763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7B7D128-8DEE-EE79-96E8-8DDC13F4150A}"/>
              </a:ext>
            </a:extLst>
          </p:cNvPr>
          <p:cNvSpPr txBox="1"/>
          <p:nvPr/>
        </p:nvSpPr>
        <p:spPr>
          <a:xfrm>
            <a:off x="572582" y="541260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6F6BE7-F452-DE16-41BD-8FDD1C1FEE01}"/>
              </a:ext>
            </a:extLst>
          </p:cNvPr>
          <p:cNvSpPr txBox="1"/>
          <p:nvPr/>
        </p:nvSpPr>
        <p:spPr>
          <a:xfrm>
            <a:off x="7820697" y="2334519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g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2A78596-CE8D-73FC-4E36-A911915E535E}"/>
              </a:ext>
            </a:extLst>
          </p:cNvPr>
          <p:cNvSpPr txBox="1"/>
          <p:nvPr/>
        </p:nvSpPr>
        <p:spPr>
          <a:xfrm>
            <a:off x="7795297" y="323621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1615343-DC40-F438-1891-2F684322150B}"/>
              </a:ext>
            </a:extLst>
          </p:cNvPr>
          <p:cNvSpPr txBox="1"/>
          <p:nvPr/>
        </p:nvSpPr>
        <p:spPr>
          <a:xfrm>
            <a:off x="7045997" y="5344419"/>
            <a:ext cx="3064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i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0076662-5A7E-7A8C-9560-422B63AD0877}"/>
              </a:ext>
            </a:extLst>
          </p:cNvPr>
          <p:cNvSpPr txBox="1"/>
          <p:nvPr/>
        </p:nvSpPr>
        <p:spPr>
          <a:xfrm>
            <a:off x="7033297" y="6144519"/>
            <a:ext cx="3064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j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A83D4D6-4549-832A-85A7-46706CA99562}"/>
              </a:ext>
            </a:extLst>
          </p:cNvPr>
          <p:cNvSpPr txBox="1"/>
          <p:nvPr/>
        </p:nvSpPr>
        <p:spPr>
          <a:xfrm>
            <a:off x="8458200" y="26670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25597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070099"/>
          </a:xfrm>
        </p:spPr>
        <p:txBody>
          <a:bodyPr>
            <a:normAutofit/>
          </a:bodyPr>
          <a:lstStyle/>
          <a:p>
            <a:r>
              <a:rPr lang="de-DE" sz="3600" dirty="0"/>
              <a:t>2 Anatomie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1700"/>
            <a:ext cx="11087100" cy="4330699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der Zwölffingerdarm liegt zwischen Magen und Dünndarm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der Pylorus (Pförtner) liegt zwischen Speiseröhre und Magen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der obere Dickdarm wird auch Mastdarm genannt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die </a:t>
            </a:r>
            <a:r>
              <a:rPr lang="de-DE" sz="2400" dirty="0" err="1"/>
              <a:t>Ileozökalklappe</a:t>
            </a:r>
            <a:r>
              <a:rPr lang="de-DE" sz="2400" dirty="0"/>
              <a:t> schließt den Dünndarm gegen den Dickdarm ab		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Gallen- und Bauchspeicheldrüsengang münden in den Zwölffingerdarm		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189446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070099"/>
          </a:xfrm>
        </p:spPr>
        <p:txBody>
          <a:bodyPr>
            <a:normAutofit/>
          </a:bodyPr>
          <a:lstStyle/>
          <a:p>
            <a:r>
              <a:rPr lang="de-DE" sz="3600" dirty="0"/>
              <a:t>3 Physiologie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1700"/>
            <a:ext cx="11353800" cy="45720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die Speiseröhrenpassage dauert 10 Minuten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die Magenpassage dauert 1-4 Stunden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die Dünndarmpassage dauert 24 Stunden 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Stuhlgang ist normal zwischen 3x/Tag und 1x/3 Tage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die Nährstoffaufnahme findet im Dickdarm statt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418087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070099"/>
          </a:xfrm>
        </p:spPr>
        <p:txBody>
          <a:bodyPr>
            <a:normAutofit/>
          </a:bodyPr>
          <a:lstStyle/>
          <a:p>
            <a:r>
              <a:rPr lang="de-DE" sz="3600" dirty="0"/>
              <a:t>4 Sodbrennen wird begünstigt durch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1700"/>
            <a:ext cx="11264900" cy="458469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einen Zwerchfellbruch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Übergewicht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Nikotin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Alkohol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große und zuckerreiche Mahlzeiten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306323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070099"/>
          </a:xfrm>
        </p:spPr>
        <p:txBody>
          <a:bodyPr>
            <a:normAutofit/>
          </a:bodyPr>
          <a:lstStyle/>
          <a:p>
            <a:r>
              <a:rPr lang="de-DE" sz="3600" dirty="0"/>
              <a:t>5 Magensäurehemmer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1700"/>
            <a:ext cx="11264900" cy="449579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machen dement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begünstigen Osteoporose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behindern die Eisenaufnahme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begünstigen Herzinfarkte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machen in 9 von 10 Fällen von Sodbrennen symptomfrei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277025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679700"/>
          </a:xfrm>
        </p:spPr>
        <p:txBody>
          <a:bodyPr>
            <a:normAutofit/>
          </a:bodyPr>
          <a:lstStyle/>
          <a:p>
            <a:r>
              <a:rPr lang="de-DE" sz="3600" dirty="0"/>
              <a:t>6 Magenschmerzen können durch folgende Hausmittel gebessert werden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79701"/>
            <a:ext cx="11353800" cy="400526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Milch trinken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Rollkur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Anis, Kümmel, Ingwer, Kamille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Bauchmassage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Meditation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275402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287CA-F5DA-6BD6-F885-35BEFA3BE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070099"/>
          </a:xfrm>
        </p:spPr>
        <p:txBody>
          <a:bodyPr>
            <a:normAutofit/>
          </a:bodyPr>
          <a:lstStyle/>
          <a:p>
            <a:r>
              <a:rPr lang="de-DE" sz="3600" dirty="0"/>
              <a:t>7 Magenkrebs wird begünstigt durch 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8C289D-FBAC-9A79-0D9C-8D4685CAE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8699"/>
            <a:ext cx="11353800" cy="455929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Erbanlage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Alkoholkonsum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Ernährung mit reichlich gepökelten Speisen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 err="1"/>
              <a:t>junkfood</a:t>
            </a:r>
            <a:r>
              <a:rPr lang="de-DE" sz="2400" dirty="0"/>
              <a:t>					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arenR"/>
            </a:pPr>
            <a:r>
              <a:rPr lang="de-DE" sz="2400" dirty="0"/>
              <a:t>Gastritis durch Infektion mit Helicobacter pylori			o </a:t>
            </a:r>
            <a:r>
              <a:rPr lang="de-DE" sz="2400" dirty="0" err="1"/>
              <a:t>j</a:t>
            </a:r>
            <a:r>
              <a:rPr lang="de-DE" sz="2400" dirty="0"/>
              <a:t>	o </a:t>
            </a:r>
            <a:r>
              <a:rPr lang="de-DE" sz="2400" dirty="0" err="1"/>
              <a:t>n</a:t>
            </a:r>
            <a:r>
              <a:rPr lang="de-DE" sz="2400" dirty="0"/>
              <a:t>	o ?</a:t>
            </a:r>
          </a:p>
        </p:txBody>
      </p:sp>
    </p:spTree>
    <p:extLst>
      <p:ext uri="{BB962C8B-B14F-4D97-AF65-F5344CB8AC3E}">
        <p14:creationId xmlns:p14="http://schemas.microsoft.com/office/powerpoint/2010/main" val="191954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2111</Words>
  <Application>Microsoft Macintosh PowerPoint</Application>
  <PresentationFormat>Breitbild</PresentationFormat>
  <Paragraphs>156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Office</vt:lpstr>
      <vt:lpstr>Fragebogen V2.0 Wissen über Magen-Darm- Leber-Krankheiten in OÖ</vt:lpstr>
      <vt:lpstr>Deckblatt</vt:lpstr>
      <vt:lpstr>PowerPoint-Präsentation</vt:lpstr>
      <vt:lpstr>2 Anatomie</vt:lpstr>
      <vt:lpstr>3 Physiologie</vt:lpstr>
      <vt:lpstr>4 Sodbrennen wird begünstigt durch ...</vt:lpstr>
      <vt:lpstr>5 Magensäurehemmer ...</vt:lpstr>
      <vt:lpstr>6 Magenschmerzen können durch folgende Hausmittel gebessert werden ...</vt:lpstr>
      <vt:lpstr>7 Magenkrebs wird begünstigt durch ...</vt:lpstr>
      <vt:lpstr>8 Infektiöse Gelbsucht kann man sich holen ...</vt:lpstr>
      <vt:lpstr>9 Fettleber behandelt man ...</vt:lpstr>
      <vt:lpstr>10 Leberfunktionen sind ...</vt:lpstr>
      <vt:lpstr>11 Leberkrebs ...</vt:lpstr>
      <vt:lpstr>12 Galleflüssigkeit</vt:lpstr>
      <vt:lpstr>13 Gallensteine ...</vt:lpstr>
      <vt:lpstr>14 die Bauchspeicheldrüse (Pankreas) ...</vt:lpstr>
      <vt:lpstr>15 die Bauchspeicheldrüse (Pankreas) ...</vt:lpstr>
      <vt:lpstr>16 der Dünndarm ...</vt:lpstr>
      <vt:lpstr>17 Zöliakie ...</vt:lpstr>
      <vt:lpstr>18 wenn Essen nicht vertragen wird ...</vt:lpstr>
      <vt:lpstr>19 Stoffwechselkrankheiten ...</vt:lpstr>
      <vt:lpstr>20 der Dickdarm ...</vt:lpstr>
      <vt:lpstr>21 Reizdarm ...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Fragebogen  Magen-Darm-Leber-Krankheiten Gesundheitskompetenz in OÖ</dc:title>
  <dc:creator>rainer schoefl</dc:creator>
  <cp:lastModifiedBy>rainer schoefl</cp:lastModifiedBy>
  <cp:revision>32</cp:revision>
  <cp:lastPrinted>2024-01-03T17:10:12Z</cp:lastPrinted>
  <dcterms:created xsi:type="dcterms:W3CDTF">2024-01-02T18:40:27Z</dcterms:created>
  <dcterms:modified xsi:type="dcterms:W3CDTF">2024-06-03T20:59:49Z</dcterms:modified>
</cp:coreProperties>
</file>